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57" r:id="rId5"/>
  </p:sldMasterIdLst>
  <p:notesMasterIdLst>
    <p:notesMasterId r:id="rId25"/>
  </p:notesMasterIdLst>
  <p:handoutMasterIdLst>
    <p:handoutMasterId r:id="rId26"/>
  </p:handoutMasterIdLst>
  <p:sldIdLst>
    <p:sldId id="256" r:id="rId6"/>
    <p:sldId id="275" r:id="rId7"/>
    <p:sldId id="325" r:id="rId8"/>
    <p:sldId id="367" r:id="rId9"/>
    <p:sldId id="357" r:id="rId10"/>
    <p:sldId id="358" r:id="rId11"/>
    <p:sldId id="359" r:id="rId12"/>
    <p:sldId id="341" r:id="rId13"/>
    <p:sldId id="361" r:id="rId14"/>
    <p:sldId id="360" r:id="rId15"/>
    <p:sldId id="368" r:id="rId16"/>
    <p:sldId id="347" r:id="rId17"/>
    <p:sldId id="362" r:id="rId18"/>
    <p:sldId id="364" r:id="rId19"/>
    <p:sldId id="348" r:id="rId20"/>
    <p:sldId id="363" r:id="rId21"/>
    <p:sldId id="365" r:id="rId22"/>
    <p:sldId id="366" r:id="rId23"/>
    <p:sldId id="333"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3676" autoAdjust="0"/>
  </p:normalViewPr>
  <p:slideViewPr>
    <p:cSldViewPr>
      <p:cViewPr varScale="1">
        <p:scale>
          <a:sx n="68" d="100"/>
          <a:sy n="68" d="100"/>
        </p:scale>
        <p:origin x="144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254AD02C-EBA3-47DC-B4AA-F0BBA6D37C41}"/>
    <pc:docChg chg="custSel addSld delSld modSld">
      <pc:chgData name="Ben Nienhuis" userId="2c6c04f1-77c7-44b5-a463-93386779ab63" providerId="ADAL" clId="{254AD02C-EBA3-47DC-B4AA-F0BBA6D37C41}" dt="2021-04-23T11:10:52.171" v="30" actId="14100"/>
      <pc:docMkLst>
        <pc:docMk/>
      </pc:docMkLst>
      <pc:sldChg chg="modSp">
        <pc:chgData name="Ben Nienhuis" userId="2c6c04f1-77c7-44b5-a463-93386779ab63" providerId="ADAL" clId="{254AD02C-EBA3-47DC-B4AA-F0BBA6D37C41}" dt="2021-04-23T11:08:42.436" v="24" actId="6549"/>
        <pc:sldMkLst>
          <pc:docMk/>
          <pc:sldMk cId="2091547627" sldId="333"/>
        </pc:sldMkLst>
        <pc:spChg chg="mod">
          <ac:chgData name="Ben Nienhuis" userId="2c6c04f1-77c7-44b5-a463-93386779ab63" providerId="ADAL" clId="{254AD02C-EBA3-47DC-B4AA-F0BBA6D37C41}" dt="2021-04-23T11:08:42.436" v="24" actId="6549"/>
          <ac:spMkLst>
            <pc:docMk/>
            <pc:sldMk cId="2091547627" sldId="333"/>
            <ac:spMk id="3" creationId="{00000000-0000-0000-0000-000000000000}"/>
          </ac:spMkLst>
        </pc:spChg>
      </pc:sldChg>
      <pc:sldChg chg="addSp modSp modAnim">
        <pc:chgData name="Ben Nienhuis" userId="2c6c04f1-77c7-44b5-a463-93386779ab63" providerId="ADAL" clId="{254AD02C-EBA3-47DC-B4AA-F0BBA6D37C41}" dt="2021-04-23T11:05:27.507" v="20"/>
        <pc:sldMkLst>
          <pc:docMk/>
          <pc:sldMk cId="2988325445" sldId="348"/>
        </pc:sldMkLst>
        <pc:picChg chg="add mod">
          <ac:chgData name="Ben Nienhuis" userId="2c6c04f1-77c7-44b5-a463-93386779ab63" providerId="ADAL" clId="{254AD02C-EBA3-47DC-B4AA-F0BBA6D37C41}" dt="2021-04-23T11:05:12.907" v="19" actId="14100"/>
          <ac:picMkLst>
            <pc:docMk/>
            <pc:sldMk cId="2988325445" sldId="348"/>
            <ac:picMk id="4" creationId="{ECC9CAB7-E811-4A75-905F-5BA467FBE441}"/>
          </ac:picMkLst>
        </pc:picChg>
      </pc:sldChg>
      <pc:sldChg chg="del">
        <pc:chgData name="Ben Nienhuis" userId="2c6c04f1-77c7-44b5-a463-93386779ab63" providerId="ADAL" clId="{254AD02C-EBA3-47DC-B4AA-F0BBA6D37C41}" dt="2021-04-23T11:08:34.695" v="21" actId="2696"/>
        <pc:sldMkLst>
          <pc:docMk/>
          <pc:sldMk cId="989046723" sldId="349"/>
        </pc:sldMkLst>
      </pc:sldChg>
      <pc:sldChg chg="del">
        <pc:chgData name="Ben Nienhuis" userId="2c6c04f1-77c7-44b5-a463-93386779ab63" providerId="ADAL" clId="{254AD02C-EBA3-47DC-B4AA-F0BBA6D37C41}" dt="2021-04-23T11:08:35.312" v="22" actId="2696"/>
        <pc:sldMkLst>
          <pc:docMk/>
          <pc:sldMk cId="3271561603" sldId="356"/>
        </pc:sldMkLst>
      </pc:sldChg>
      <pc:sldChg chg="addSp modSp">
        <pc:chgData name="Ben Nienhuis" userId="2c6c04f1-77c7-44b5-a463-93386779ab63" providerId="ADAL" clId="{254AD02C-EBA3-47DC-B4AA-F0BBA6D37C41}" dt="2021-04-23T11:10:52.171" v="30" actId="14100"/>
        <pc:sldMkLst>
          <pc:docMk/>
          <pc:sldMk cId="4081532982" sldId="366"/>
        </pc:sldMkLst>
        <pc:spChg chg="mod">
          <ac:chgData name="Ben Nienhuis" userId="2c6c04f1-77c7-44b5-a463-93386779ab63" providerId="ADAL" clId="{254AD02C-EBA3-47DC-B4AA-F0BBA6D37C41}" dt="2021-04-23T11:10:45.186" v="28" actId="1076"/>
          <ac:spMkLst>
            <pc:docMk/>
            <pc:sldMk cId="4081532982" sldId="366"/>
            <ac:spMk id="4" creationId="{58960B47-B056-4A7D-AD64-80C2B9F05091}"/>
          </ac:spMkLst>
        </pc:spChg>
        <pc:picChg chg="add mod">
          <ac:chgData name="Ben Nienhuis" userId="2c6c04f1-77c7-44b5-a463-93386779ab63" providerId="ADAL" clId="{254AD02C-EBA3-47DC-B4AA-F0BBA6D37C41}" dt="2021-04-23T11:10:52.171" v="30" actId="14100"/>
          <ac:picMkLst>
            <pc:docMk/>
            <pc:sldMk cId="4081532982" sldId="366"/>
            <ac:picMk id="5" creationId="{94BAC87F-3271-400A-9FD8-720EB01FE4F2}"/>
          </ac:picMkLst>
        </pc:picChg>
      </pc:sldChg>
      <pc:sldChg chg="addSp delSp modSp">
        <pc:chgData name="Ben Nienhuis" userId="2c6c04f1-77c7-44b5-a463-93386779ab63" providerId="ADAL" clId="{254AD02C-EBA3-47DC-B4AA-F0BBA6D37C41}" dt="2021-04-23T11:03:58.595" v="15" actId="14100"/>
        <pc:sldMkLst>
          <pc:docMk/>
          <pc:sldMk cId="532433810" sldId="367"/>
        </pc:sldMkLst>
        <pc:picChg chg="add mod">
          <ac:chgData name="Ben Nienhuis" userId="2c6c04f1-77c7-44b5-a463-93386779ab63" providerId="ADAL" clId="{254AD02C-EBA3-47DC-B4AA-F0BBA6D37C41}" dt="2021-04-23T11:03:58.595" v="15" actId="14100"/>
          <ac:picMkLst>
            <pc:docMk/>
            <pc:sldMk cId="532433810" sldId="367"/>
            <ac:picMk id="4" creationId="{DFF4CDCF-9700-4DB0-B509-13466485F4B6}"/>
          </ac:picMkLst>
        </pc:picChg>
        <pc:picChg chg="del">
          <ac:chgData name="Ben Nienhuis" userId="2c6c04f1-77c7-44b5-a463-93386779ab63" providerId="ADAL" clId="{254AD02C-EBA3-47DC-B4AA-F0BBA6D37C41}" dt="2021-04-23T11:03:44.958" v="10" actId="478"/>
          <ac:picMkLst>
            <pc:docMk/>
            <pc:sldMk cId="532433810" sldId="367"/>
            <ac:picMk id="5" creationId="{00000000-0000-0000-0000-000000000000}"/>
          </ac:picMkLst>
        </pc:picChg>
      </pc:sldChg>
      <pc:sldChg chg="addSp delSp modSp add delAnim modAnim">
        <pc:chgData name="Ben Nienhuis" userId="2c6c04f1-77c7-44b5-a463-93386779ab63" providerId="ADAL" clId="{254AD02C-EBA3-47DC-B4AA-F0BBA6D37C41}" dt="2021-04-23T11:01:07.969" v="9"/>
        <pc:sldMkLst>
          <pc:docMk/>
          <pc:sldMk cId="4261621891" sldId="368"/>
        </pc:sldMkLst>
        <pc:spChg chg="del mod">
          <ac:chgData name="Ben Nienhuis" userId="2c6c04f1-77c7-44b5-a463-93386779ab63" providerId="ADAL" clId="{254AD02C-EBA3-47DC-B4AA-F0BBA6D37C41}" dt="2021-04-23T11:01:07.969" v="9"/>
          <ac:spMkLst>
            <pc:docMk/>
            <pc:sldMk cId="4261621891" sldId="368"/>
            <ac:spMk id="6" creationId="{00000000-0000-0000-0000-000000000000}"/>
          </ac:spMkLst>
        </pc:spChg>
        <pc:picChg chg="del">
          <ac:chgData name="Ben Nienhuis" userId="2c6c04f1-77c7-44b5-a463-93386779ab63" providerId="ADAL" clId="{254AD02C-EBA3-47DC-B4AA-F0BBA6D37C41}" dt="2021-04-23T11:00:31.770" v="1" actId="478"/>
          <ac:picMkLst>
            <pc:docMk/>
            <pc:sldMk cId="4261621891" sldId="368"/>
            <ac:picMk id="3" creationId="{B711D723-B0A5-4667-A469-40AE7160CB25}"/>
          </ac:picMkLst>
        </pc:picChg>
        <pc:picChg chg="del">
          <ac:chgData name="Ben Nienhuis" userId="2c6c04f1-77c7-44b5-a463-93386779ab63" providerId="ADAL" clId="{254AD02C-EBA3-47DC-B4AA-F0BBA6D37C41}" dt="2021-04-23T11:00:36.708" v="2" actId="478"/>
          <ac:picMkLst>
            <pc:docMk/>
            <pc:sldMk cId="4261621891" sldId="368"/>
            <ac:picMk id="4" creationId="{00000000-0000-0000-0000-000000000000}"/>
          </ac:picMkLst>
        </pc:picChg>
        <pc:picChg chg="add mod">
          <ac:chgData name="Ben Nienhuis" userId="2c6c04f1-77c7-44b5-a463-93386779ab63" providerId="ADAL" clId="{254AD02C-EBA3-47DC-B4AA-F0BBA6D37C41}" dt="2021-04-23T11:01:05.659" v="7" actId="14100"/>
          <ac:picMkLst>
            <pc:docMk/>
            <pc:sldMk cId="4261621891" sldId="368"/>
            <ac:picMk id="5" creationId="{CCF7262E-3FBB-4FCB-9A62-9DA9402D04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23-4-2021</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23-4-2021</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117220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163449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29904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104691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1290241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3690233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16</a:t>
            </a:fld>
            <a:endParaRPr lang="nl-NL"/>
          </a:p>
        </p:txBody>
      </p:sp>
    </p:spTree>
    <p:extLst>
      <p:ext uri="{BB962C8B-B14F-4D97-AF65-F5344CB8AC3E}">
        <p14:creationId xmlns:p14="http://schemas.microsoft.com/office/powerpoint/2010/main" val="319945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17</a:t>
            </a:fld>
            <a:endParaRPr lang="nl-NL"/>
          </a:p>
        </p:txBody>
      </p:sp>
    </p:spTree>
    <p:extLst>
      <p:ext uri="{BB962C8B-B14F-4D97-AF65-F5344CB8AC3E}">
        <p14:creationId xmlns:p14="http://schemas.microsoft.com/office/powerpoint/2010/main" val="41463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18</a:t>
            </a:fld>
            <a:endParaRPr lang="nl-NL"/>
          </a:p>
        </p:txBody>
      </p:sp>
    </p:spTree>
    <p:extLst>
      <p:ext uri="{BB962C8B-B14F-4D97-AF65-F5344CB8AC3E}">
        <p14:creationId xmlns:p14="http://schemas.microsoft.com/office/powerpoint/2010/main" val="2478613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19</a:t>
            </a:fld>
            <a:endParaRPr lang="nl-NL"/>
          </a:p>
        </p:txBody>
      </p:sp>
    </p:spTree>
    <p:extLst>
      <p:ext uri="{BB962C8B-B14F-4D97-AF65-F5344CB8AC3E}">
        <p14:creationId xmlns:p14="http://schemas.microsoft.com/office/powerpoint/2010/main" val="248438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198002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243060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126991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3387171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369679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389410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122537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2966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6451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80004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nl-NL"/>
              <a:t>Klik om de stijl te bewerken</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a:xfrm>
            <a:off x="1125459" y="329308"/>
            <a:ext cx="3392144" cy="309201"/>
          </a:xfrm>
        </p:spPr>
        <p:txBody>
          <a:bodyPr/>
          <a:lstStyle/>
          <a:p>
            <a:endParaRPr lang="nl-NL"/>
          </a:p>
        </p:txBody>
      </p:sp>
      <p:sp>
        <p:nvSpPr>
          <p:cNvPr id="6" name="Slide Number Placeholder 5"/>
          <p:cNvSpPr>
            <a:spLocks noGrp="1"/>
          </p:cNvSpPr>
          <p:nvPr>
            <p:ph type="sldNum" sz="quarter" idx="12"/>
          </p:nvPr>
        </p:nvSpPr>
        <p:spPr>
          <a:xfrm>
            <a:off x="6886200" y="131730"/>
            <a:ext cx="802005" cy="503578"/>
          </a:xfrm>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8164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45473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nl-NL"/>
              <a:t>Klik om de stijl te bewerken</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06415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nl-NL"/>
              <a:t>Klik om de stijl te bewerken</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45403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nl-NL"/>
              <a:t>Klik om de stijl te bewerken</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1118131" y="2973815"/>
            <a:ext cx="3125766" cy="249166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563822" y="2971035"/>
            <a:ext cx="3125652" cy="24849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49394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4597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7821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nl-NL"/>
              <a:t>Klik om de stijl te bewerken</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547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55282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378E8D99-14FB-4157-BE6C-BEEC31BD1017}" type="datetimeFigureOut">
              <a:rPr lang="nl-NL" smtClean="0"/>
              <a:pPr/>
              <a:t>23-4-2021</a:t>
            </a:fld>
            <a:endParaRPr lang="nl-NL" dirty="0"/>
          </a:p>
        </p:txBody>
      </p:sp>
      <p:sp>
        <p:nvSpPr>
          <p:cNvPr id="6" name="Footer Placeholder 5"/>
          <p:cNvSpPr>
            <a:spLocks noGrp="1"/>
          </p:cNvSpPr>
          <p:nvPr>
            <p:ph type="ftr" sz="quarter" idx="11"/>
          </p:nvPr>
        </p:nvSpPr>
        <p:spPr>
          <a:xfrm>
            <a:off x="1125459" y="318641"/>
            <a:ext cx="2601032" cy="320931"/>
          </a:xfrm>
        </p:spPr>
        <p:txBody>
          <a:bodyPr/>
          <a:lstStyle/>
          <a:p>
            <a:endParaRPr lang="nl-NL"/>
          </a:p>
        </p:txBody>
      </p:sp>
      <p:sp>
        <p:nvSpPr>
          <p:cNvPr id="7" name="Slide Number Placeholder 6"/>
          <p:cNvSpPr>
            <a:spLocks noGrp="1"/>
          </p:cNvSpPr>
          <p:nvPr>
            <p:ph type="sldNum" sz="quarter" idx="12"/>
          </p:nvPr>
        </p:nvSpPr>
        <p:spPr>
          <a:xfrm>
            <a:off x="3726491" y="131730"/>
            <a:ext cx="795746" cy="503578"/>
          </a:xfrm>
        </p:spPr>
        <p:txBody>
          <a:bodyPr/>
          <a:lstStyle/>
          <a:p>
            <a:fld id="{2951551A-E54F-417E-872B-F271E5A86437}" type="slidenum">
              <a:rPr lang="nl-NL" smtClean="0"/>
              <a:t>‹nr.›</a:t>
            </a:fld>
            <a:endParaRPr lang="nl-NL"/>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117554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1918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90058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l-NL"/>
              <a:t>Klik om de stijl te bewerken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0994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139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633845" y="2507551"/>
            <a:ext cx="386715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29150" y="2507551"/>
            <a:ext cx="38862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359916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292910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15927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nl-NL"/>
              <a:t>Klik om de stijl te bewerken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3579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l-NL"/>
              <a:t>Klik om de stijl te bewerken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23-4-2021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57506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8856868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378E8D99-14FB-4157-BE6C-BEEC31BD1017}" type="datetimeFigureOut">
              <a:rPr lang="nl-NL" smtClean="0"/>
              <a:pPr/>
              <a:t>23-4-2021</a:t>
            </a:fld>
            <a:endParaRPr lang="nl-NL" dirty="0"/>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3340122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ideo" Target="https://www.youtube.com/embed/MSk5-usFyDw"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ZBNAMncUfMI"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1520" y="5661248"/>
            <a:ext cx="8136904" cy="369332"/>
          </a:xfrm>
          <a:prstGeom prst="rect">
            <a:avLst/>
          </a:prstGeom>
          <a:noFill/>
        </p:spPr>
        <p:txBody>
          <a:bodyPr wrap="square" rtlCol="0">
            <a:spAutoFit/>
          </a:bodyPr>
          <a:lstStyle/>
          <a:p>
            <a:r>
              <a:rPr lang="nl-NL" dirty="0"/>
              <a:t>Bemesting; Bodem les 7-8			</a:t>
            </a:r>
            <a:r>
              <a:rPr lang="nl-NL" dirty="0" err="1"/>
              <a:t>Zone.college</a:t>
            </a:r>
            <a:endParaRPr lang="nl-NL"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620688"/>
            <a:ext cx="6762750" cy="4781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Nitraat en ammonium in de bodem</a:t>
            </a:r>
          </a:p>
        </p:txBody>
      </p:sp>
      <p:pic>
        <p:nvPicPr>
          <p:cNvPr id="4" name="Afbeelding 3"/>
          <p:cNvPicPr>
            <a:picLocks noChangeAspect="1"/>
          </p:cNvPicPr>
          <p:nvPr/>
        </p:nvPicPr>
        <p:blipFill>
          <a:blip r:embed="rId3"/>
          <a:stretch>
            <a:fillRect/>
          </a:stretch>
        </p:blipFill>
        <p:spPr>
          <a:xfrm>
            <a:off x="1475656" y="1916832"/>
            <a:ext cx="5368596" cy="3024336"/>
          </a:xfrm>
          <a:prstGeom prst="rect">
            <a:avLst/>
          </a:prstGeom>
        </p:spPr>
      </p:pic>
      <p:sp>
        <p:nvSpPr>
          <p:cNvPr id="6" name="Tekstvak 5"/>
          <p:cNvSpPr txBox="1"/>
          <p:nvPr/>
        </p:nvSpPr>
        <p:spPr>
          <a:xfrm>
            <a:off x="1475656" y="4941168"/>
            <a:ext cx="3312368" cy="369332"/>
          </a:xfrm>
          <a:prstGeom prst="rect">
            <a:avLst/>
          </a:prstGeom>
          <a:noFill/>
        </p:spPr>
        <p:txBody>
          <a:bodyPr wrap="square" rtlCol="0">
            <a:spAutoFit/>
          </a:bodyPr>
          <a:lstStyle/>
          <a:p>
            <a:r>
              <a:rPr lang="nl-NL" dirty="0"/>
              <a:t>Nitraatvervuiling</a:t>
            </a:r>
          </a:p>
        </p:txBody>
      </p:sp>
      <p:pic>
        <p:nvPicPr>
          <p:cNvPr id="3" name="Afbeelding 2">
            <a:extLst>
              <a:ext uri="{FF2B5EF4-FFF2-40B4-BE49-F238E27FC236}">
                <a16:creationId xmlns:a16="http://schemas.microsoft.com/office/drawing/2014/main" id="{B711D723-B0A5-4667-A469-40AE7160CB25}"/>
              </a:ext>
            </a:extLst>
          </p:cNvPr>
          <p:cNvPicPr>
            <a:picLocks noChangeAspect="1"/>
          </p:cNvPicPr>
          <p:nvPr/>
        </p:nvPicPr>
        <p:blipFill>
          <a:blip r:embed="rId4"/>
          <a:stretch>
            <a:fillRect/>
          </a:stretch>
        </p:blipFill>
        <p:spPr>
          <a:xfrm>
            <a:off x="1259632" y="1916832"/>
            <a:ext cx="6408712" cy="4492416"/>
          </a:xfrm>
          <a:prstGeom prst="rect">
            <a:avLst/>
          </a:prstGeom>
        </p:spPr>
      </p:pic>
    </p:spTree>
    <p:extLst>
      <p:ext uri="{BB962C8B-B14F-4D97-AF65-F5344CB8AC3E}">
        <p14:creationId xmlns:p14="http://schemas.microsoft.com/office/powerpoint/2010/main" val="2715179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Nitraat en ammonium in de bodem</a:t>
            </a:r>
          </a:p>
        </p:txBody>
      </p:sp>
      <p:pic>
        <p:nvPicPr>
          <p:cNvPr id="5" name="Onlinemedia 4">
            <a:hlinkClick r:id="" action="ppaction://media"/>
            <a:extLst>
              <a:ext uri="{FF2B5EF4-FFF2-40B4-BE49-F238E27FC236}">
                <a16:creationId xmlns:a16="http://schemas.microsoft.com/office/drawing/2014/main" id="{CCF7262E-3FBB-4FCB-9A62-9DA9402D04E7}"/>
              </a:ext>
            </a:extLst>
          </p:cNvPr>
          <p:cNvPicPr>
            <a:picLocks noRot="1" noChangeAspect="1"/>
          </p:cNvPicPr>
          <p:nvPr>
            <a:videoFile r:link="rId1"/>
          </p:nvPr>
        </p:nvPicPr>
        <p:blipFill>
          <a:blip r:embed="rId4"/>
          <a:stretch>
            <a:fillRect/>
          </a:stretch>
        </p:blipFill>
        <p:spPr>
          <a:xfrm>
            <a:off x="467544" y="1772816"/>
            <a:ext cx="8320924" cy="4680520"/>
          </a:xfrm>
          <a:prstGeom prst="rect">
            <a:avLst/>
          </a:prstGeom>
        </p:spPr>
      </p:pic>
    </p:spTree>
    <p:extLst>
      <p:ext uri="{BB962C8B-B14F-4D97-AF65-F5344CB8AC3E}">
        <p14:creationId xmlns:p14="http://schemas.microsoft.com/office/powerpoint/2010/main" val="4261621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Fosfaat</a:t>
            </a:r>
          </a:p>
        </p:txBody>
      </p:sp>
      <p:pic>
        <p:nvPicPr>
          <p:cNvPr id="4" name="Afbeelding 3"/>
          <p:cNvPicPr>
            <a:picLocks noChangeAspect="1"/>
          </p:cNvPicPr>
          <p:nvPr/>
        </p:nvPicPr>
        <p:blipFill>
          <a:blip r:embed="rId3"/>
          <a:stretch>
            <a:fillRect/>
          </a:stretch>
        </p:blipFill>
        <p:spPr>
          <a:xfrm>
            <a:off x="1691680" y="1916832"/>
            <a:ext cx="5760640" cy="3241517"/>
          </a:xfrm>
          <a:prstGeom prst="rect">
            <a:avLst/>
          </a:prstGeom>
        </p:spPr>
      </p:pic>
    </p:spTree>
    <p:extLst>
      <p:ext uri="{BB962C8B-B14F-4D97-AF65-F5344CB8AC3E}">
        <p14:creationId xmlns:p14="http://schemas.microsoft.com/office/powerpoint/2010/main" val="92398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Fosfaat</a:t>
            </a:r>
          </a:p>
        </p:txBody>
      </p:sp>
      <p:sp>
        <p:nvSpPr>
          <p:cNvPr id="3" name="Rechthoek 2">
            <a:extLst>
              <a:ext uri="{FF2B5EF4-FFF2-40B4-BE49-F238E27FC236}">
                <a16:creationId xmlns:a16="http://schemas.microsoft.com/office/drawing/2014/main" id="{0384B564-7597-4427-9145-4E6D724F8F4B}"/>
              </a:ext>
            </a:extLst>
          </p:cNvPr>
          <p:cNvSpPr/>
          <p:nvPr/>
        </p:nvSpPr>
        <p:spPr>
          <a:xfrm>
            <a:off x="891580" y="1844824"/>
            <a:ext cx="7360840" cy="1477328"/>
          </a:xfrm>
          <a:prstGeom prst="rect">
            <a:avLst/>
          </a:prstGeom>
        </p:spPr>
        <p:txBody>
          <a:bodyPr wrap="square">
            <a:spAutoFit/>
          </a:bodyPr>
          <a:lstStyle/>
          <a:p>
            <a:r>
              <a:rPr lang="nl-NL" dirty="0"/>
              <a:t>Bemesting door land- en tuinbouw is een belangrijke bron van fosforaanrijking. Bij grote hoeveelheden fosfaten, binden niet alle fosfaatdeeltjes aan de bodem en kunnen ze op die manier doorsijpelen naar het grondwater.</a:t>
            </a:r>
          </a:p>
          <a:p>
            <a:endParaRPr lang="nl-NL" dirty="0"/>
          </a:p>
        </p:txBody>
      </p:sp>
      <p:pic>
        <p:nvPicPr>
          <p:cNvPr id="6" name="Afbeelding 5">
            <a:extLst>
              <a:ext uri="{FF2B5EF4-FFF2-40B4-BE49-F238E27FC236}">
                <a16:creationId xmlns:a16="http://schemas.microsoft.com/office/drawing/2014/main" id="{EBA69EBA-F1D2-43CB-90FF-7003F27891E1}"/>
              </a:ext>
            </a:extLst>
          </p:cNvPr>
          <p:cNvPicPr>
            <a:picLocks noChangeAspect="1"/>
          </p:cNvPicPr>
          <p:nvPr/>
        </p:nvPicPr>
        <p:blipFill>
          <a:blip r:embed="rId3"/>
          <a:stretch>
            <a:fillRect/>
          </a:stretch>
        </p:blipFill>
        <p:spPr>
          <a:xfrm>
            <a:off x="891580" y="1689076"/>
            <a:ext cx="7360840" cy="4355503"/>
          </a:xfrm>
          <a:prstGeom prst="rect">
            <a:avLst/>
          </a:prstGeom>
        </p:spPr>
      </p:pic>
    </p:spTree>
    <p:extLst>
      <p:ext uri="{BB962C8B-B14F-4D97-AF65-F5344CB8AC3E}">
        <p14:creationId xmlns:p14="http://schemas.microsoft.com/office/powerpoint/2010/main" val="930456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Fosfaat</a:t>
            </a:r>
          </a:p>
        </p:txBody>
      </p:sp>
      <p:sp>
        <p:nvSpPr>
          <p:cNvPr id="3" name="Rechthoek 2">
            <a:extLst>
              <a:ext uri="{FF2B5EF4-FFF2-40B4-BE49-F238E27FC236}">
                <a16:creationId xmlns:a16="http://schemas.microsoft.com/office/drawing/2014/main" id="{0384B564-7597-4427-9145-4E6D724F8F4B}"/>
              </a:ext>
            </a:extLst>
          </p:cNvPr>
          <p:cNvSpPr/>
          <p:nvPr/>
        </p:nvSpPr>
        <p:spPr>
          <a:xfrm>
            <a:off x="891580" y="1844824"/>
            <a:ext cx="7360840" cy="2308324"/>
          </a:xfrm>
          <a:prstGeom prst="rect">
            <a:avLst/>
          </a:prstGeom>
        </p:spPr>
        <p:txBody>
          <a:bodyPr wrap="square">
            <a:spAutoFit/>
          </a:bodyPr>
          <a:lstStyle/>
          <a:p>
            <a:r>
              <a:rPr lang="nl-NL" dirty="0"/>
              <a:t>Fosfaten op zich zijn niet schadelijk, maar grote concentraties aan fosfaten (en ook nitraten) zijn echter een belangrijke bron van voedselverrijking of eutrofiëring. Dit leidt tot buitensporige groei van algen (algenbloei) met als gevolgen: sterke schommelingen in het zuurstofgehalte van het water, vissterfte en het optreden van rottingsprocessen. Hoge concentraties aan fosfaten wijzen dan ook vaak op vervuiling.</a:t>
            </a:r>
          </a:p>
          <a:p>
            <a:endParaRPr lang="nl-NL" dirty="0"/>
          </a:p>
        </p:txBody>
      </p:sp>
      <p:pic>
        <p:nvPicPr>
          <p:cNvPr id="5" name="Afbeelding 4">
            <a:extLst>
              <a:ext uri="{FF2B5EF4-FFF2-40B4-BE49-F238E27FC236}">
                <a16:creationId xmlns:a16="http://schemas.microsoft.com/office/drawing/2014/main" id="{1627FA0F-D0AA-47A6-AF0B-FAD464DBA897}"/>
              </a:ext>
            </a:extLst>
          </p:cNvPr>
          <p:cNvPicPr>
            <a:picLocks noChangeAspect="1"/>
          </p:cNvPicPr>
          <p:nvPr/>
        </p:nvPicPr>
        <p:blipFill>
          <a:blip r:embed="rId3"/>
          <a:stretch>
            <a:fillRect/>
          </a:stretch>
        </p:blipFill>
        <p:spPr>
          <a:xfrm>
            <a:off x="891580" y="1803343"/>
            <a:ext cx="7923732" cy="3929391"/>
          </a:xfrm>
          <a:prstGeom prst="rect">
            <a:avLst/>
          </a:prstGeom>
        </p:spPr>
      </p:pic>
    </p:spTree>
    <p:extLst>
      <p:ext uri="{BB962C8B-B14F-4D97-AF65-F5344CB8AC3E}">
        <p14:creationId xmlns:p14="http://schemas.microsoft.com/office/powerpoint/2010/main" val="862633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Zware metalen in de bodem</a:t>
            </a:r>
          </a:p>
        </p:txBody>
      </p:sp>
      <p:sp>
        <p:nvSpPr>
          <p:cNvPr id="3" name="Rechthoek 2">
            <a:extLst>
              <a:ext uri="{FF2B5EF4-FFF2-40B4-BE49-F238E27FC236}">
                <a16:creationId xmlns:a16="http://schemas.microsoft.com/office/drawing/2014/main" id="{6E7CBFEB-ACE9-44D6-9542-73942338C03F}"/>
              </a:ext>
            </a:extLst>
          </p:cNvPr>
          <p:cNvSpPr/>
          <p:nvPr/>
        </p:nvSpPr>
        <p:spPr>
          <a:xfrm>
            <a:off x="1187624" y="1835537"/>
            <a:ext cx="7272808" cy="4247317"/>
          </a:xfrm>
          <a:prstGeom prst="rect">
            <a:avLst/>
          </a:prstGeom>
        </p:spPr>
        <p:txBody>
          <a:bodyPr wrap="square">
            <a:spAutoFit/>
          </a:bodyPr>
          <a:lstStyle/>
          <a:p>
            <a:r>
              <a:rPr lang="nl-NL" dirty="0"/>
              <a:t>Zware metalen</a:t>
            </a:r>
          </a:p>
          <a:p>
            <a:r>
              <a:rPr lang="nl-NL" dirty="0"/>
              <a:t>Zware metalen komen in de natuur voor, ze hebben dan een dichtheid groter dan 6 g/cm3. De soorten die het meest voorkomen in de natuur zijn; kwik, lood, cadmium, chroom, koper, arseen, nikkel, kobalt en magnesium. De meest toxische van deze stoffen zijn lood, cadmium en kwik.</a:t>
            </a:r>
          </a:p>
          <a:p>
            <a:endParaRPr lang="nl-NL" dirty="0"/>
          </a:p>
          <a:p>
            <a:r>
              <a:rPr lang="nl-NL" dirty="0"/>
              <a:t>Voorkomen en gebruik</a:t>
            </a:r>
          </a:p>
          <a:p>
            <a:endParaRPr lang="nl-NL" dirty="0"/>
          </a:p>
          <a:p>
            <a:r>
              <a:rPr lang="nl-NL" dirty="0"/>
              <a:t>Zware metalen komen voor in water, lucht en bodem. Net als alle andere mineralen, komen zware metalen ook voor in gesteente, als natuurlijke reserves. Deze worden gevormd door exploitatie van bodemlagen, erosie, wateronttrekking of vulkaanuitbarstingen.</a:t>
            </a:r>
          </a:p>
          <a:p>
            <a:endParaRPr lang="nl-NL" dirty="0"/>
          </a:p>
        </p:txBody>
      </p:sp>
      <p:pic>
        <p:nvPicPr>
          <p:cNvPr id="4" name="Afbeelding 3">
            <a:extLst>
              <a:ext uri="{FF2B5EF4-FFF2-40B4-BE49-F238E27FC236}">
                <a16:creationId xmlns:a16="http://schemas.microsoft.com/office/drawing/2014/main" id="{ECC9CAB7-E811-4A75-905F-5BA467FBE441}"/>
              </a:ext>
            </a:extLst>
          </p:cNvPr>
          <p:cNvPicPr>
            <a:picLocks noChangeAspect="1"/>
          </p:cNvPicPr>
          <p:nvPr/>
        </p:nvPicPr>
        <p:blipFill>
          <a:blip r:embed="rId3"/>
          <a:stretch>
            <a:fillRect/>
          </a:stretch>
        </p:blipFill>
        <p:spPr>
          <a:xfrm>
            <a:off x="827584" y="332656"/>
            <a:ext cx="7272808" cy="6303100"/>
          </a:xfrm>
          <a:prstGeom prst="rect">
            <a:avLst/>
          </a:prstGeom>
        </p:spPr>
      </p:pic>
    </p:spTree>
    <p:extLst>
      <p:ext uri="{BB962C8B-B14F-4D97-AF65-F5344CB8AC3E}">
        <p14:creationId xmlns:p14="http://schemas.microsoft.com/office/powerpoint/2010/main" val="2988325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Zware metalen in de bodem</a:t>
            </a:r>
          </a:p>
        </p:txBody>
      </p:sp>
      <p:sp>
        <p:nvSpPr>
          <p:cNvPr id="3" name="Rechthoek 2">
            <a:extLst>
              <a:ext uri="{FF2B5EF4-FFF2-40B4-BE49-F238E27FC236}">
                <a16:creationId xmlns:a16="http://schemas.microsoft.com/office/drawing/2014/main" id="{D25064E7-1724-4723-8682-0909B9FFB600}"/>
              </a:ext>
            </a:extLst>
          </p:cNvPr>
          <p:cNvSpPr/>
          <p:nvPr/>
        </p:nvSpPr>
        <p:spPr>
          <a:xfrm>
            <a:off x="899592" y="1844824"/>
            <a:ext cx="7848872" cy="3970318"/>
          </a:xfrm>
          <a:prstGeom prst="rect">
            <a:avLst/>
          </a:prstGeom>
        </p:spPr>
        <p:txBody>
          <a:bodyPr wrap="square">
            <a:spAutoFit/>
          </a:bodyPr>
          <a:lstStyle/>
          <a:p>
            <a:r>
              <a:rPr lang="nl-NL" dirty="0"/>
              <a:t>Sommige zware metalen worden ook in de landbouw toegepast, bijvoorbeeld cadmium als bestanddeel van varkensvoeder (dit is nu echter verboden), en koperzout als bestanddeel van pesticiden. Ten slotte zijn zware metalen vaak het essentiële bestanddeel van biociden.</a:t>
            </a:r>
          </a:p>
          <a:p>
            <a:endParaRPr lang="nl-NL" dirty="0"/>
          </a:p>
          <a:p>
            <a:r>
              <a:rPr lang="nl-NL" dirty="0"/>
              <a:t>Verontreiniging van de bodem met zware metalen is een ernstige zaak, omdat reiniging vaak een moeilijk en kostbaar proces is. Bovendien kunnen de metalen uitlogen naar het grondwater, en daardoor ook in oppervlaktewater terechtkomen. Vervolgens kunnen verontreinigingen zich enorm snel verspreiden.</a:t>
            </a:r>
          </a:p>
          <a:p>
            <a:endParaRPr lang="nl-NL" dirty="0"/>
          </a:p>
          <a:p>
            <a:endParaRPr lang="nl-NL" dirty="0"/>
          </a:p>
          <a:p>
            <a:endParaRPr lang="nl-NL" dirty="0"/>
          </a:p>
        </p:txBody>
      </p:sp>
    </p:spTree>
    <p:extLst>
      <p:ext uri="{BB962C8B-B14F-4D97-AF65-F5344CB8AC3E}">
        <p14:creationId xmlns:p14="http://schemas.microsoft.com/office/powerpoint/2010/main" val="898627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Zware metalen in de bodem</a:t>
            </a:r>
          </a:p>
        </p:txBody>
      </p:sp>
      <p:sp>
        <p:nvSpPr>
          <p:cNvPr id="3" name="Rechthoek 2">
            <a:extLst>
              <a:ext uri="{FF2B5EF4-FFF2-40B4-BE49-F238E27FC236}">
                <a16:creationId xmlns:a16="http://schemas.microsoft.com/office/drawing/2014/main" id="{149E905B-2312-450F-8341-B2DACB62D005}"/>
              </a:ext>
            </a:extLst>
          </p:cNvPr>
          <p:cNvSpPr/>
          <p:nvPr/>
        </p:nvSpPr>
        <p:spPr>
          <a:xfrm>
            <a:off x="827584" y="1916832"/>
            <a:ext cx="7686600" cy="3970318"/>
          </a:xfrm>
          <a:prstGeom prst="rect">
            <a:avLst/>
          </a:prstGeom>
        </p:spPr>
        <p:txBody>
          <a:bodyPr wrap="square">
            <a:spAutoFit/>
          </a:bodyPr>
          <a:lstStyle/>
          <a:p>
            <a:r>
              <a:rPr lang="nl-NL" dirty="0"/>
              <a:t>De rol van planten</a:t>
            </a:r>
          </a:p>
          <a:p>
            <a:endParaRPr lang="nl-NL" dirty="0"/>
          </a:p>
          <a:p>
            <a:r>
              <a:rPr lang="nl-NL" dirty="0"/>
              <a:t>Het reinigen van een met zware metalen verontreinigde bodem is vaak erg duur. Het gebruik van planten voor zogenaamde </a:t>
            </a:r>
            <a:r>
              <a:rPr lang="nl-NL" dirty="0" err="1"/>
              <a:t>phytoremediatie</a:t>
            </a:r>
            <a:r>
              <a:rPr lang="nl-NL" dirty="0"/>
              <a:t> biedt perspectieven. Dit is een milieuvriendelijke, </a:t>
            </a:r>
            <a:r>
              <a:rPr lang="nl-NL" dirty="0" err="1"/>
              <a:t>recreationeel</a:t>
            </a:r>
            <a:r>
              <a:rPr lang="nl-NL" dirty="0"/>
              <a:t> verantwoorde reinigingstechniek, die volledig is gebaseerd op zonne-energie. De mogelijkheden voor toepassing van </a:t>
            </a:r>
            <a:r>
              <a:rPr lang="nl-NL" dirty="0" err="1"/>
              <a:t>phytoremediatie</a:t>
            </a:r>
            <a:r>
              <a:rPr lang="nl-NL" dirty="0"/>
              <a:t> zijn erg afhankelijk van de milieuomstandigheden op een site. De techniek kan alleen worden gebruikt voor bodems met een lichte tot matige verontreiniging.</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29544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Zware metalen in de bodem</a:t>
            </a:r>
          </a:p>
        </p:txBody>
      </p:sp>
      <p:sp>
        <p:nvSpPr>
          <p:cNvPr id="4" name="Rechthoek 3">
            <a:extLst>
              <a:ext uri="{FF2B5EF4-FFF2-40B4-BE49-F238E27FC236}">
                <a16:creationId xmlns:a16="http://schemas.microsoft.com/office/drawing/2014/main" id="{58960B47-B056-4A7D-AD64-80C2B9F05091}"/>
              </a:ext>
            </a:extLst>
          </p:cNvPr>
          <p:cNvSpPr/>
          <p:nvPr/>
        </p:nvSpPr>
        <p:spPr>
          <a:xfrm>
            <a:off x="3203848" y="1916832"/>
            <a:ext cx="5328592" cy="3693319"/>
          </a:xfrm>
          <a:prstGeom prst="rect">
            <a:avLst/>
          </a:prstGeom>
        </p:spPr>
        <p:txBody>
          <a:bodyPr wrap="square">
            <a:spAutoFit/>
          </a:bodyPr>
          <a:lstStyle/>
          <a:p>
            <a:r>
              <a:rPr lang="nl-NL" dirty="0"/>
              <a:t>Voor de reiniging gebruikt men planten die vrij grote hoeveelheden zware metalen kunnen opnemen, zonder dat een toxisch effect optreedt. Na de opname van metalen worden de planten geoogst, en vervolgens verbrand (&lt;10% zware metalen in de as) of gestort. Het proces kan worden herhaald tot de concentraties zware metalen gedaald zijn tot wettelijk aanvaardbare niveaus. </a:t>
            </a:r>
            <a:r>
              <a:rPr lang="nl-NL" dirty="0" err="1"/>
              <a:t>Phytoremediatie</a:t>
            </a:r>
            <a:r>
              <a:rPr lang="nl-NL" dirty="0"/>
              <a:t> wordt nu al gebruikt voor koper, nikkel en zink verontreinigingen, en planten die chroom of lood opnemen worden nog onderzocht.</a:t>
            </a:r>
          </a:p>
        </p:txBody>
      </p:sp>
      <p:pic>
        <p:nvPicPr>
          <p:cNvPr id="5" name="Afbeelding 4">
            <a:extLst>
              <a:ext uri="{FF2B5EF4-FFF2-40B4-BE49-F238E27FC236}">
                <a16:creationId xmlns:a16="http://schemas.microsoft.com/office/drawing/2014/main" id="{94BAC87F-3271-400A-9FD8-720EB01FE4F2}"/>
              </a:ext>
            </a:extLst>
          </p:cNvPr>
          <p:cNvPicPr>
            <a:picLocks noChangeAspect="1"/>
          </p:cNvPicPr>
          <p:nvPr/>
        </p:nvPicPr>
        <p:blipFill>
          <a:blip r:embed="rId3"/>
          <a:stretch>
            <a:fillRect/>
          </a:stretch>
        </p:blipFill>
        <p:spPr>
          <a:xfrm>
            <a:off x="597710" y="2060848"/>
            <a:ext cx="2446654" cy="3456384"/>
          </a:xfrm>
          <a:prstGeom prst="rect">
            <a:avLst/>
          </a:prstGeom>
        </p:spPr>
      </p:pic>
    </p:spTree>
    <p:extLst>
      <p:ext uri="{BB962C8B-B14F-4D97-AF65-F5344CB8AC3E}">
        <p14:creationId xmlns:p14="http://schemas.microsoft.com/office/powerpoint/2010/main" val="4081532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Aan de slag</a:t>
            </a:r>
          </a:p>
        </p:txBody>
      </p:sp>
      <p:sp>
        <p:nvSpPr>
          <p:cNvPr id="3" name="Tekstvak 2"/>
          <p:cNvSpPr txBox="1"/>
          <p:nvPr/>
        </p:nvSpPr>
        <p:spPr>
          <a:xfrm>
            <a:off x="1043608" y="1844824"/>
            <a:ext cx="7056784" cy="369332"/>
          </a:xfrm>
          <a:prstGeom prst="rect">
            <a:avLst/>
          </a:prstGeom>
          <a:noFill/>
        </p:spPr>
        <p:txBody>
          <a:bodyPr wrap="square" rtlCol="0">
            <a:spAutoFit/>
          </a:bodyPr>
          <a:lstStyle/>
          <a:p>
            <a:r>
              <a:rPr lang="nl-NL" dirty="0"/>
              <a:t>Lees de tekst en maak de opdrachten van les  7</a:t>
            </a:r>
          </a:p>
        </p:txBody>
      </p:sp>
      <p:pic>
        <p:nvPicPr>
          <p:cNvPr id="4" name="Afbeelding 3"/>
          <p:cNvPicPr>
            <a:picLocks noChangeAspect="1"/>
          </p:cNvPicPr>
          <p:nvPr/>
        </p:nvPicPr>
        <p:blipFill>
          <a:blip r:embed="rId3"/>
          <a:stretch>
            <a:fillRect/>
          </a:stretch>
        </p:blipFill>
        <p:spPr>
          <a:xfrm>
            <a:off x="2771800" y="2414788"/>
            <a:ext cx="3261345" cy="3133170"/>
          </a:xfrm>
          <a:prstGeom prst="rect">
            <a:avLst/>
          </a:prstGeom>
        </p:spPr>
      </p:pic>
    </p:spTree>
    <p:extLst>
      <p:ext uri="{BB962C8B-B14F-4D97-AF65-F5344CB8AC3E}">
        <p14:creationId xmlns:p14="http://schemas.microsoft.com/office/powerpoint/2010/main" val="209154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b="1" dirty="0"/>
              <a:t>Terugblik</a:t>
            </a:r>
          </a:p>
        </p:txBody>
      </p:sp>
      <p:sp>
        <p:nvSpPr>
          <p:cNvPr id="3" name="Ondertitel 2"/>
          <p:cNvSpPr>
            <a:spLocks noGrp="1"/>
          </p:cNvSpPr>
          <p:nvPr>
            <p:ph type="subTitle" idx="1"/>
          </p:nvPr>
        </p:nvSpPr>
        <p:spPr>
          <a:xfrm>
            <a:off x="670621" y="1628800"/>
            <a:ext cx="7128792" cy="3816424"/>
          </a:xfrm>
        </p:spPr>
        <p:txBody>
          <a:bodyPr>
            <a:normAutofit fontScale="62500" lnSpcReduction="20000"/>
          </a:bodyPr>
          <a:lstStyle/>
          <a:p>
            <a:pPr algn="ctr"/>
            <a:r>
              <a:rPr lang="nl-NL" sz="1600" dirty="0"/>
              <a:t>Bodem en bodemgebruik</a:t>
            </a:r>
          </a:p>
          <a:p>
            <a:pPr algn="ctr"/>
            <a:r>
              <a:rPr lang="nl-NL" dirty="0"/>
              <a:t>Grond en haar ontstaanswijze</a:t>
            </a:r>
          </a:p>
          <a:p>
            <a:pPr algn="ctr"/>
            <a:r>
              <a:rPr lang="nl-NL" dirty="0"/>
              <a:t>Ontstaan van het Nederlandse landschap</a:t>
            </a:r>
          </a:p>
          <a:p>
            <a:pPr algn="ctr"/>
            <a:r>
              <a:rPr lang="nl-NL" dirty="0"/>
              <a:t>Herkennen van grondsoorten </a:t>
            </a:r>
          </a:p>
          <a:p>
            <a:pPr algn="ctr"/>
            <a:r>
              <a:rPr lang="nl-NL" dirty="0"/>
              <a:t>Grond en zijn fracties</a:t>
            </a:r>
          </a:p>
          <a:p>
            <a:pPr algn="ctr"/>
            <a:r>
              <a:rPr lang="nl-NL" dirty="0"/>
              <a:t>Bodemprofiel</a:t>
            </a:r>
          </a:p>
          <a:p>
            <a:pPr algn="ctr"/>
            <a:r>
              <a:rPr lang="nl-NL" dirty="0"/>
              <a:t>Bodemlagen</a:t>
            </a:r>
          </a:p>
          <a:p>
            <a:pPr algn="ctr"/>
            <a:r>
              <a:rPr lang="nl-NL" dirty="0"/>
              <a:t>Adsorptie</a:t>
            </a:r>
          </a:p>
          <a:p>
            <a:pPr algn="ctr"/>
            <a:r>
              <a:rPr lang="nl-NL" dirty="0"/>
              <a:t>Zuur in de grond</a:t>
            </a:r>
          </a:p>
          <a:p>
            <a:pPr algn="ctr"/>
            <a:r>
              <a:rPr lang="nl-NL" dirty="0"/>
              <a:t>Macroleven/microleven</a:t>
            </a:r>
          </a:p>
          <a:p>
            <a:pPr algn="ctr"/>
            <a:r>
              <a:rPr lang="nl-NL" dirty="0"/>
              <a:t>Lucht </a:t>
            </a:r>
          </a:p>
          <a:p>
            <a:pPr algn="ctr"/>
            <a:r>
              <a:rPr lang="nl-NL" dirty="0"/>
              <a:t>Ontwateren</a:t>
            </a:r>
          </a:p>
          <a:p>
            <a:pPr algn="ctr"/>
            <a:r>
              <a:rPr lang="nl-NL" dirty="0"/>
              <a:t>Water</a:t>
            </a:r>
          </a:p>
          <a:p>
            <a:pPr algn="ctr"/>
            <a:endParaRPr lang="nl-NL" dirty="0"/>
          </a:p>
          <a:p>
            <a:pPr algn="ctr"/>
            <a:endParaRPr lang="nl-NL" dirty="0"/>
          </a:p>
          <a:p>
            <a:pPr algn="ctr"/>
            <a:endParaRPr lang="nl-NL" sz="1600" dirty="0"/>
          </a:p>
          <a:p>
            <a:pPr algn="ctr"/>
            <a:endParaRPr lang="nl-NL" sz="1600" dirty="0"/>
          </a:p>
          <a:p>
            <a:pPr algn="ctr"/>
            <a:endParaRPr lang="nl-NL" sz="1600" dirty="0"/>
          </a:p>
        </p:txBody>
      </p:sp>
      <p:pic>
        <p:nvPicPr>
          <p:cNvPr id="4" name="Afbeelding 3"/>
          <p:cNvPicPr>
            <a:picLocks noChangeAspect="1"/>
          </p:cNvPicPr>
          <p:nvPr/>
        </p:nvPicPr>
        <p:blipFill>
          <a:blip r:embed="rId3"/>
          <a:stretch>
            <a:fillRect/>
          </a:stretch>
        </p:blipFill>
        <p:spPr>
          <a:xfrm>
            <a:off x="5508104" y="3356739"/>
            <a:ext cx="3240728" cy="2232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237854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Stikstof, Fosfaat en Zware Metalen</a:t>
            </a:r>
            <a:br>
              <a:rPr lang="nl-NL" sz="2700" b="1" dirty="0"/>
            </a:br>
            <a:r>
              <a:rPr lang="nl-NL" sz="2700" b="1" dirty="0"/>
              <a:t>in de bodem</a:t>
            </a:r>
          </a:p>
        </p:txBody>
      </p:sp>
      <p:sp>
        <p:nvSpPr>
          <p:cNvPr id="3" name="Tekstvak 2"/>
          <p:cNvSpPr txBox="1"/>
          <p:nvPr/>
        </p:nvSpPr>
        <p:spPr>
          <a:xfrm>
            <a:off x="1187624" y="1988840"/>
            <a:ext cx="5688632" cy="369332"/>
          </a:xfrm>
          <a:prstGeom prst="rect">
            <a:avLst/>
          </a:prstGeom>
          <a:noFill/>
        </p:spPr>
        <p:txBody>
          <a:bodyPr wrap="square" rtlCol="0">
            <a:spAutoFit/>
          </a:bodyPr>
          <a:lstStyle/>
          <a:p>
            <a:r>
              <a:rPr lang="nl-NL" dirty="0"/>
              <a:t> </a:t>
            </a:r>
          </a:p>
        </p:txBody>
      </p:sp>
      <p:pic>
        <p:nvPicPr>
          <p:cNvPr id="4" name="Onlinemedia 3">
            <a:hlinkClick r:id="" action="ppaction://media"/>
            <a:extLst>
              <a:ext uri="{FF2B5EF4-FFF2-40B4-BE49-F238E27FC236}">
                <a16:creationId xmlns:a16="http://schemas.microsoft.com/office/drawing/2014/main" id="{B7610BDC-88F4-433C-9E5D-1DCFC59BF89A}"/>
              </a:ext>
            </a:extLst>
          </p:cNvPr>
          <p:cNvPicPr>
            <a:picLocks noRot="1" noChangeAspect="1"/>
          </p:cNvPicPr>
          <p:nvPr>
            <a:videoFile r:link="rId1"/>
          </p:nvPr>
        </p:nvPicPr>
        <p:blipFill>
          <a:blip r:embed="rId4"/>
          <a:stretch>
            <a:fillRect/>
          </a:stretch>
        </p:blipFill>
        <p:spPr>
          <a:xfrm>
            <a:off x="539552" y="1625035"/>
            <a:ext cx="8064896" cy="4536504"/>
          </a:xfrm>
          <a:prstGeom prst="rect">
            <a:avLst/>
          </a:prstGeom>
        </p:spPr>
      </p:pic>
    </p:spTree>
    <p:extLst>
      <p:ext uri="{BB962C8B-B14F-4D97-AF65-F5344CB8AC3E}">
        <p14:creationId xmlns:p14="http://schemas.microsoft.com/office/powerpoint/2010/main" val="27408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Nitraat en ammonium in de bodem</a:t>
            </a:r>
          </a:p>
        </p:txBody>
      </p:sp>
      <p:sp>
        <p:nvSpPr>
          <p:cNvPr id="3" name="Tekstvak 2"/>
          <p:cNvSpPr txBox="1"/>
          <p:nvPr/>
        </p:nvSpPr>
        <p:spPr>
          <a:xfrm>
            <a:off x="1187624" y="1988840"/>
            <a:ext cx="5688632"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DFF4CDCF-9700-4DB0-B509-13466485F4B6}"/>
              </a:ext>
            </a:extLst>
          </p:cNvPr>
          <p:cNvPicPr>
            <a:picLocks noChangeAspect="1"/>
          </p:cNvPicPr>
          <p:nvPr/>
        </p:nvPicPr>
        <p:blipFill>
          <a:blip r:embed="rId3"/>
          <a:stretch>
            <a:fillRect/>
          </a:stretch>
        </p:blipFill>
        <p:spPr>
          <a:xfrm>
            <a:off x="251520" y="1628799"/>
            <a:ext cx="8496944" cy="5148608"/>
          </a:xfrm>
          <a:prstGeom prst="rect">
            <a:avLst/>
          </a:prstGeom>
        </p:spPr>
      </p:pic>
    </p:spTree>
    <p:extLst>
      <p:ext uri="{BB962C8B-B14F-4D97-AF65-F5344CB8AC3E}">
        <p14:creationId xmlns:p14="http://schemas.microsoft.com/office/powerpoint/2010/main" val="53243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Nitraat en ammonium in de bodem</a:t>
            </a:r>
          </a:p>
        </p:txBody>
      </p:sp>
      <p:sp>
        <p:nvSpPr>
          <p:cNvPr id="3" name="Tekstvak 2"/>
          <p:cNvSpPr txBox="1"/>
          <p:nvPr/>
        </p:nvSpPr>
        <p:spPr>
          <a:xfrm>
            <a:off x="1187624" y="1988840"/>
            <a:ext cx="5688632" cy="369332"/>
          </a:xfrm>
          <a:prstGeom prst="rect">
            <a:avLst/>
          </a:prstGeom>
          <a:noFill/>
        </p:spPr>
        <p:txBody>
          <a:bodyPr wrap="square" rtlCol="0">
            <a:spAutoFit/>
          </a:bodyPr>
          <a:lstStyle/>
          <a:p>
            <a:r>
              <a:rPr lang="nl-NL" dirty="0"/>
              <a:t> </a:t>
            </a:r>
          </a:p>
        </p:txBody>
      </p:sp>
      <p:sp>
        <p:nvSpPr>
          <p:cNvPr id="4" name="Rechthoek 3">
            <a:extLst>
              <a:ext uri="{FF2B5EF4-FFF2-40B4-BE49-F238E27FC236}">
                <a16:creationId xmlns:a16="http://schemas.microsoft.com/office/drawing/2014/main" id="{BB3C1F7A-3235-4D39-B597-EADC74B4447F}"/>
              </a:ext>
            </a:extLst>
          </p:cNvPr>
          <p:cNvSpPr/>
          <p:nvPr/>
        </p:nvSpPr>
        <p:spPr>
          <a:xfrm>
            <a:off x="2286000" y="2136339"/>
            <a:ext cx="4572000" cy="2585323"/>
          </a:xfrm>
          <a:prstGeom prst="rect">
            <a:avLst/>
          </a:prstGeom>
        </p:spPr>
        <p:txBody>
          <a:bodyPr>
            <a:spAutoFit/>
          </a:bodyPr>
          <a:lstStyle/>
          <a:p>
            <a:r>
              <a:rPr lang="nl-NL" dirty="0"/>
              <a:t>Planten nemen N vooral op in de vorm van nitraat. Deze stikstofvorm beweegt met het bodemvocht naar de wortels van de plant toe. N in de vorm van ammonium is in de bodem gebonden aan het klei-humus complex en daarmee nagenoeg onbeweeglijk. De wortel moet dan naar de N toe groeien.</a:t>
            </a:r>
          </a:p>
        </p:txBody>
      </p:sp>
    </p:spTree>
    <p:extLst>
      <p:ext uri="{BB962C8B-B14F-4D97-AF65-F5344CB8AC3E}">
        <p14:creationId xmlns:p14="http://schemas.microsoft.com/office/powerpoint/2010/main" val="309052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Nitraat en ammonium in de bodem</a:t>
            </a:r>
          </a:p>
        </p:txBody>
      </p:sp>
      <p:sp>
        <p:nvSpPr>
          <p:cNvPr id="3" name="Tekstvak 2"/>
          <p:cNvSpPr txBox="1"/>
          <p:nvPr/>
        </p:nvSpPr>
        <p:spPr>
          <a:xfrm>
            <a:off x="1187624" y="1988840"/>
            <a:ext cx="5688632" cy="369332"/>
          </a:xfrm>
          <a:prstGeom prst="rect">
            <a:avLst/>
          </a:prstGeom>
          <a:noFill/>
        </p:spPr>
        <p:txBody>
          <a:bodyPr wrap="square" rtlCol="0">
            <a:spAutoFit/>
          </a:bodyPr>
          <a:lstStyle/>
          <a:p>
            <a:r>
              <a:rPr lang="nl-NL" dirty="0"/>
              <a:t> </a:t>
            </a:r>
          </a:p>
        </p:txBody>
      </p:sp>
      <p:sp>
        <p:nvSpPr>
          <p:cNvPr id="5" name="Rechthoek 4">
            <a:extLst>
              <a:ext uri="{FF2B5EF4-FFF2-40B4-BE49-F238E27FC236}">
                <a16:creationId xmlns:a16="http://schemas.microsoft.com/office/drawing/2014/main" id="{6584A3F7-4A46-4489-9E6B-FFFF7C14EDBC}"/>
              </a:ext>
            </a:extLst>
          </p:cNvPr>
          <p:cNvSpPr/>
          <p:nvPr/>
        </p:nvSpPr>
        <p:spPr>
          <a:xfrm>
            <a:off x="989856" y="1720840"/>
            <a:ext cx="6966520" cy="3416320"/>
          </a:xfrm>
          <a:prstGeom prst="rect">
            <a:avLst/>
          </a:prstGeom>
        </p:spPr>
        <p:txBody>
          <a:bodyPr wrap="square">
            <a:spAutoFit/>
          </a:bodyPr>
          <a:lstStyle/>
          <a:p>
            <a:r>
              <a:rPr lang="nl-NL" dirty="0"/>
              <a:t>Nitraat in de bodem</a:t>
            </a:r>
          </a:p>
          <a:p>
            <a:r>
              <a:rPr lang="nl-NL" dirty="0"/>
              <a:t>Nitraat in meststoffen zorgt voor een vlotte groei in het begin van het seizoen. Meststoffen zoals KAS bevatten 50% nitraatstikstof en 50% ammonium. Toepassing in het groeiseizoen geeft direct voldoende nitraat-N in de bodem. Daarmee is de groei optimaal te benutten.</a:t>
            </a:r>
          </a:p>
          <a:p>
            <a:r>
              <a:rPr lang="nl-NL" dirty="0"/>
              <a:t>Omdat nitraat kan uitspoelen, worden soms nitrificatieremmers geadviseerd. Nitrificatieremmers vertragen de omzetting van ammonium-N. Dit kan echter [1] ook de groei belemmeren. Bovendien verdient u bij normale toepassing vlak voor de start van het gewas de meerprijs niet terug.</a:t>
            </a:r>
          </a:p>
        </p:txBody>
      </p:sp>
    </p:spTree>
    <p:extLst>
      <p:ext uri="{BB962C8B-B14F-4D97-AF65-F5344CB8AC3E}">
        <p14:creationId xmlns:p14="http://schemas.microsoft.com/office/powerpoint/2010/main" val="281851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Nitraat en ammonium in de bodem</a:t>
            </a:r>
          </a:p>
        </p:txBody>
      </p:sp>
      <p:sp>
        <p:nvSpPr>
          <p:cNvPr id="3" name="Tekstvak 2"/>
          <p:cNvSpPr txBox="1"/>
          <p:nvPr/>
        </p:nvSpPr>
        <p:spPr>
          <a:xfrm>
            <a:off x="1043608" y="1905652"/>
            <a:ext cx="5688632" cy="369332"/>
          </a:xfrm>
          <a:prstGeom prst="rect">
            <a:avLst/>
          </a:prstGeom>
          <a:noFill/>
        </p:spPr>
        <p:txBody>
          <a:bodyPr wrap="square" rtlCol="0">
            <a:spAutoFit/>
          </a:bodyPr>
          <a:lstStyle/>
          <a:p>
            <a:r>
              <a:rPr lang="nl-NL" dirty="0"/>
              <a:t> </a:t>
            </a:r>
          </a:p>
        </p:txBody>
      </p:sp>
      <p:sp>
        <p:nvSpPr>
          <p:cNvPr id="4" name="Rechthoek 3">
            <a:extLst>
              <a:ext uri="{FF2B5EF4-FFF2-40B4-BE49-F238E27FC236}">
                <a16:creationId xmlns:a16="http://schemas.microsoft.com/office/drawing/2014/main" id="{D828579F-DF7B-4C69-A5FC-C944CFEEAD55}"/>
              </a:ext>
            </a:extLst>
          </p:cNvPr>
          <p:cNvSpPr/>
          <p:nvPr/>
        </p:nvSpPr>
        <p:spPr>
          <a:xfrm>
            <a:off x="907604" y="1654376"/>
            <a:ext cx="6174432" cy="1477328"/>
          </a:xfrm>
          <a:prstGeom prst="rect">
            <a:avLst/>
          </a:prstGeom>
        </p:spPr>
        <p:txBody>
          <a:bodyPr wrap="square">
            <a:spAutoFit/>
          </a:bodyPr>
          <a:lstStyle/>
          <a:p>
            <a:r>
              <a:rPr lang="nl-NL" dirty="0"/>
              <a:t>Omzetting ammonium</a:t>
            </a:r>
          </a:p>
          <a:p>
            <a:r>
              <a:rPr lang="nl-NL" dirty="0"/>
              <a:t>In mest komt alleen ammoniumstikstof voor. Deze wordt geleidelijk omgezet in nitraatstikstof (zie tabel). De omzetting van ammonium in nitraat is sterk afhankelijk van de bodemtemperatuur.</a:t>
            </a:r>
          </a:p>
        </p:txBody>
      </p:sp>
      <p:pic>
        <p:nvPicPr>
          <p:cNvPr id="6" name="Afbeelding 5">
            <a:extLst>
              <a:ext uri="{FF2B5EF4-FFF2-40B4-BE49-F238E27FC236}">
                <a16:creationId xmlns:a16="http://schemas.microsoft.com/office/drawing/2014/main" id="{E4545916-752E-4810-80E2-FAF69A0C2399}"/>
              </a:ext>
            </a:extLst>
          </p:cNvPr>
          <p:cNvPicPr>
            <a:picLocks noChangeAspect="1"/>
          </p:cNvPicPr>
          <p:nvPr/>
        </p:nvPicPr>
        <p:blipFill>
          <a:blip r:embed="rId3"/>
          <a:stretch>
            <a:fillRect/>
          </a:stretch>
        </p:blipFill>
        <p:spPr>
          <a:xfrm>
            <a:off x="907604" y="3169748"/>
            <a:ext cx="5953125" cy="2562225"/>
          </a:xfrm>
          <a:prstGeom prst="rect">
            <a:avLst/>
          </a:prstGeom>
        </p:spPr>
      </p:pic>
    </p:spTree>
    <p:extLst>
      <p:ext uri="{BB962C8B-B14F-4D97-AF65-F5344CB8AC3E}">
        <p14:creationId xmlns:p14="http://schemas.microsoft.com/office/powerpoint/2010/main" val="264980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Nitraat en ammonium in de bodem</a:t>
            </a:r>
          </a:p>
        </p:txBody>
      </p:sp>
      <p:sp>
        <p:nvSpPr>
          <p:cNvPr id="6" name="Tekstvak 5"/>
          <p:cNvSpPr txBox="1"/>
          <p:nvPr/>
        </p:nvSpPr>
        <p:spPr>
          <a:xfrm>
            <a:off x="1475656" y="4941168"/>
            <a:ext cx="3312368" cy="369332"/>
          </a:xfrm>
          <a:prstGeom prst="rect">
            <a:avLst/>
          </a:prstGeom>
          <a:noFill/>
        </p:spPr>
        <p:txBody>
          <a:bodyPr wrap="square" rtlCol="0">
            <a:spAutoFit/>
          </a:bodyPr>
          <a:lstStyle/>
          <a:p>
            <a:endParaRPr lang="nl-NL" dirty="0"/>
          </a:p>
        </p:txBody>
      </p:sp>
      <p:sp>
        <p:nvSpPr>
          <p:cNvPr id="3" name="Rechthoek 2">
            <a:extLst>
              <a:ext uri="{FF2B5EF4-FFF2-40B4-BE49-F238E27FC236}">
                <a16:creationId xmlns:a16="http://schemas.microsoft.com/office/drawing/2014/main" id="{FBE2F51B-10AF-4844-ABD9-98345231AD25}"/>
              </a:ext>
            </a:extLst>
          </p:cNvPr>
          <p:cNvSpPr/>
          <p:nvPr/>
        </p:nvSpPr>
        <p:spPr>
          <a:xfrm>
            <a:off x="971600" y="1772816"/>
            <a:ext cx="7920880" cy="3693319"/>
          </a:xfrm>
          <a:prstGeom prst="rect">
            <a:avLst/>
          </a:prstGeom>
        </p:spPr>
        <p:txBody>
          <a:bodyPr wrap="square">
            <a:spAutoFit/>
          </a:bodyPr>
          <a:lstStyle/>
          <a:p>
            <a:r>
              <a:rPr lang="nl-NL" dirty="0"/>
              <a:t>Maatregelen mestgebruik</a:t>
            </a:r>
          </a:p>
          <a:p>
            <a:r>
              <a:rPr lang="nl-NL" dirty="0"/>
              <a:t>Te veel mest in het water of op het land is niet goed voor het oppervlaktewater en het grondwater. Ook omdat er soms drinkwater van wordt gemaakt. Boeren moeten zich daarom aan regels houden als ze mest gebruiken.</a:t>
            </a:r>
          </a:p>
          <a:p>
            <a:endParaRPr lang="nl-NL" dirty="0"/>
          </a:p>
          <a:p>
            <a:r>
              <a:rPr lang="nl-NL" dirty="0"/>
              <a:t>Bescherming waterkwaliteit</a:t>
            </a:r>
          </a:p>
          <a:p>
            <a:r>
              <a:rPr lang="nl-NL" dirty="0"/>
              <a:t>Het mestbeleid in Nederland is afgeleid van de voorschriften in de Europese nitraatrichtlijn. Deze moet voorkomen dat stoffen uit mest het grond- en oppervlaktewater vervuilen. Het gaat dan om de stoffen fosfaat en stikstof. In de nitraatrichtlijn staat wat EU-landen moeten doen om vervuiling via  mest tegen te gaan. Zo verbeteren de EU-landen hun waterkwaliteit.</a:t>
            </a:r>
          </a:p>
        </p:txBody>
      </p:sp>
    </p:spTree>
    <p:extLst>
      <p:ext uri="{BB962C8B-B14F-4D97-AF65-F5344CB8AC3E}">
        <p14:creationId xmlns:p14="http://schemas.microsoft.com/office/powerpoint/2010/main" val="1256826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Nitraat en ammonium in de bodem</a:t>
            </a:r>
          </a:p>
        </p:txBody>
      </p:sp>
      <p:sp>
        <p:nvSpPr>
          <p:cNvPr id="6" name="Tekstvak 5"/>
          <p:cNvSpPr txBox="1"/>
          <p:nvPr/>
        </p:nvSpPr>
        <p:spPr>
          <a:xfrm>
            <a:off x="1475656" y="4941168"/>
            <a:ext cx="3312368" cy="369332"/>
          </a:xfrm>
          <a:prstGeom prst="rect">
            <a:avLst/>
          </a:prstGeom>
          <a:noFill/>
        </p:spPr>
        <p:txBody>
          <a:bodyPr wrap="square" rtlCol="0">
            <a:spAutoFit/>
          </a:bodyPr>
          <a:lstStyle/>
          <a:p>
            <a:endParaRPr lang="nl-NL" dirty="0"/>
          </a:p>
        </p:txBody>
      </p:sp>
      <p:sp>
        <p:nvSpPr>
          <p:cNvPr id="4" name="Rechthoek 3">
            <a:extLst>
              <a:ext uri="{FF2B5EF4-FFF2-40B4-BE49-F238E27FC236}">
                <a16:creationId xmlns:a16="http://schemas.microsoft.com/office/drawing/2014/main" id="{203302AB-E814-464B-8C77-F565809407CD}"/>
              </a:ext>
            </a:extLst>
          </p:cNvPr>
          <p:cNvSpPr/>
          <p:nvPr/>
        </p:nvSpPr>
        <p:spPr>
          <a:xfrm>
            <a:off x="907604" y="2060848"/>
            <a:ext cx="6174432" cy="1754326"/>
          </a:xfrm>
          <a:prstGeom prst="rect">
            <a:avLst/>
          </a:prstGeom>
        </p:spPr>
        <p:txBody>
          <a:bodyPr wrap="square">
            <a:spAutoFit/>
          </a:bodyPr>
          <a:lstStyle/>
          <a:p>
            <a:r>
              <a:rPr lang="nl-NL" dirty="0"/>
              <a:t>Stikstofoxiden (</a:t>
            </a:r>
            <a:r>
              <a:rPr lang="nl-NL" dirty="0" err="1"/>
              <a:t>NOx</a:t>
            </a:r>
            <a:r>
              <a:rPr lang="nl-NL" dirty="0"/>
              <a:t>) en ammoniak (NH3) zijn schadelijk voor de natuur als er te veel van in de lucht, bodem of water terecht komt. Planten als bramen, brandnetels en gras gaan er harder door groeien en overwoekeren andere planten. Daardoor verdwijnen ook insecten, vlinders en vogels.</a:t>
            </a:r>
          </a:p>
        </p:txBody>
      </p:sp>
      <p:pic>
        <p:nvPicPr>
          <p:cNvPr id="5" name="Afbeelding 4">
            <a:extLst>
              <a:ext uri="{FF2B5EF4-FFF2-40B4-BE49-F238E27FC236}">
                <a16:creationId xmlns:a16="http://schemas.microsoft.com/office/drawing/2014/main" id="{C2128385-AF43-4565-B069-21164009D6C3}"/>
              </a:ext>
            </a:extLst>
          </p:cNvPr>
          <p:cNvPicPr>
            <a:picLocks noChangeAspect="1"/>
          </p:cNvPicPr>
          <p:nvPr/>
        </p:nvPicPr>
        <p:blipFill>
          <a:blip r:embed="rId3"/>
          <a:stretch>
            <a:fillRect/>
          </a:stretch>
        </p:blipFill>
        <p:spPr>
          <a:xfrm>
            <a:off x="940501" y="965651"/>
            <a:ext cx="7061991" cy="5892349"/>
          </a:xfrm>
          <a:prstGeom prst="rect">
            <a:avLst/>
          </a:prstGeom>
        </p:spPr>
      </p:pic>
    </p:spTree>
    <p:extLst>
      <p:ext uri="{BB962C8B-B14F-4D97-AF65-F5344CB8AC3E}">
        <p14:creationId xmlns:p14="http://schemas.microsoft.com/office/powerpoint/2010/main" val="3315685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4CA6A5-297D-446B-89C8-2CB2AFAAF6D0}"/>
</file>

<file path=customXml/itemProps2.xml><?xml version="1.0" encoding="utf-8"?>
<ds:datastoreItem xmlns:ds="http://schemas.openxmlformats.org/officeDocument/2006/customXml" ds:itemID="{FE51F988-BC2D-4724-B32C-703F9562E9A2}">
  <ds:schemaRefs>
    <ds:schemaRef ds:uri="http://schemas.microsoft.com/sharepoint/v3/contenttype/forms"/>
  </ds:schemaRefs>
</ds:datastoreItem>
</file>

<file path=customXml/itemProps3.xml><?xml version="1.0" encoding="utf-8"?>
<ds:datastoreItem xmlns:ds="http://schemas.openxmlformats.org/officeDocument/2006/customXml" ds:itemID="{52F741EF-FD4A-44BE-B0A7-9E3AC60C5BB8}">
  <ds:schemaRefs>
    <ds:schemaRef ds:uri="915d7cad-3e71-4cea-95bb-ac32222adf06"/>
    <ds:schemaRef ds:uri="http://purl.org/dc/elements/1.1/"/>
    <ds:schemaRef ds:uri="http://schemas.microsoft.com/office/2006/documentManagement/types"/>
    <ds:schemaRef ds:uri="82ac19c3-1cff-4f70-a585-2de21a3866ce"/>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3663</TotalTime>
  <Words>972</Words>
  <Application>Microsoft Office PowerPoint</Application>
  <PresentationFormat>Diavoorstelling (4:3)</PresentationFormat>
  <Paragraphs>91</Paragraphs>
  <Slides>19</Slides>
  <Notes>19</Notes>
  <HiddenSlides>0</HiddenSlides>
  <MMClips>2</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19</vt:i4>
      </vt:variant>
    </vt:vector>
  </HeadingPairs>
  <TitlesOfParts>
    <vt:vector size="26" baseType="lpstr">
      <vt:lpstr>Arial</vt:lpstr>
      <vt:lpstr>Calibri</vt:lpstr>
      <vt:lpstr>Calibri Light</vt:lpstr>
      <vt:lpstr>Century Gothic</vt:lpstr>
      <vt:lpstr>Wingdings 2</vt:lpstr>
      <vt:lpstr>HDOfficeLightV0</vt:lpstr>
      <vt:lpstr>Gallery</vt:lpstr>
      <vt:lpstr>PowerPoint-presentatie</vt:lpstr>
      <vt:lpstr> Terugblik</vt:lpstr>
      <vt:lpstr>Stikstof, Fosfaat en Zware Metalen in de bodem</vt:lpstr>
      <vt:lpstr>Nitraat en ammonium in de bodem</vt:lpstr>
      <vt:lpstr>Nitraat en ammonium in de bodem</vt:lpstr>
      <vt:lpstr>Nitraat en ammonium in de bodem</vt:lpstr>
      <vt:lpstr>Nitraat en ammonium in de bodem</vt:lpstr>
      <vt:lpstr>Nitraat en ammonium in de bodem</vt:lpstr>
      <vt:lpstr>Nitraat en ammonium in de bodem</vt:lpstr>
      <vt:lpstr>Nitraat en ammonium in de bodem</vt:lpstr>
      <vt:lpstr>Nitraat en ammonium in de bodem</vt:lpstr>
      <vt:lpstr>Fosfaat</vt:lpstr>
      <vt:lpstr>Fosfaat</vt:lpstr>
      <vt:lpstr>Fosfaat</vt:lpstr>
      <vt:lpstr>Zware metalen in de bodem</vt:lpstr>
      <vt:lpstr>Zware metalen in de bodem</vt:lpstr>
      <vt:lpstr>Zware metalen in de bodem</vt:lpstr>
      <vt:lpstr>Zware metalen in de bodem</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Ben Nienhuis</cp:lastModifiedBy>
  <cp:revision>550</cp:revision>
  <cp:lastPrinted>2012-05-22T10:37:28Z</cp:lastPrinted>
  <dcterms:created xsi:type="dcterms:W3CDTF">2008-03-20T23:08:22Z</dcterms:created>
  <dcterms:modified xsi:type="dcterms:W3CDTF">2021-04-23T11:11:02Z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